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66" r:id="rId5"/>
    <p:sldId id="269" r:id="rId6"/>
    <p:sldId id="262" r:id="rId7"/>
    <p:sldId id="263" r:id="rId8"/>
    <p:sldId id="264" r:id="rId9"/>
    <p:sldId id="265"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87" autoAdjust="0"/>
  </p:normalViewPr>
  <p:slideViewPr>
    <p:cSldViewPr>
      <p:cViewPr varScale="1">
        <p:scale>
          <a:sx n="88" d="100"/>
          <a:sy n="88" d="100"/>
        </p:scale>
        <p:origin x="-97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89B8872-E21C-40CE-987F-522DB7F4871D}" type="datetimeFigureOut">
              <a:rPr lang="en-US" smtClean="0"/>
              <a:t>11/22/2014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3FC3962A-B7DA-4412-9D74-8B03C7725E1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B8872-E21C-40CE-987F-522DB7F4871D}"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3962A-B7DA-4412-9D74-8B03C7725E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B8872-E21C-40CE-987F-522DB7F4871D}"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3FC3962A-B7DA-4412-9D74-8B03C7725E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9B8872-E21C-40CE-987F-522DB7F4871D}" type="datetimeFigureOut">
              <a:rPr lang="en-US" smtClean="0"/>
              <a:t>11/22/2014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C3962A-B7DA-4412-9D74-8B03C7725E1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C89B8872-E21C-40CE-987F-522DB7F4871D}" type="datetimeFigureOut">
              <a:rPr lang="en-US" smtClean="0"/>
              <a:t>11/22/2014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3FC3962A-B7DA-4412-9D74-8B03C7725E1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9B8872-E21C-40CE-987F-522DB7F4871D}"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3962A-B7DA-4412-9D74-8B03C7725E1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9B8872-E21C-40CE-987F-522DB7F4871D}" type="datetimeFigureOut">
              <a:rPr lang="en-US" smtClean="0"/>
              <a:t>11/22/2014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C3962A-B7DA-4412-9D74-8B03C7725E1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9B8872-E21C-40CE-987F-522DB7F4871D}" type="datetimeFigureOut">
              <a:rPr lang="en-US" smtClean="0"/>
              <a:t>11/22/2014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C3962A-B7DA-4412-9D74-8B03C7725E1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89B8872-E21C-40CE-987F-522DB7F4871D}" type="datetimeFigureOut">
              <a:rPr lang="en-US" smtClean="0"/>
              <a:t>11/22/2014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C3962A-B7DA-4412-9D74-8B03C7725E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B8872-E21C-40CE-987F-522DB7F4871D}"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3FC3962A-B7DA-4412-9D74-8B03C7725E10}"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B8872-E21C-40CE-987F-522DB7F4871D}" type="datetimeFigureOut">
              <a:rPr lang="en-US" smtClean="0"/>
              <a:t>11/22/2014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C3962A-B7DA-4412-9D74-8B03C7725E10}"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89B8872-E21C-40CE-987F-522DB7F4871D}" type="datetimeFigureOut">
              <a:rPr lang="en-US" smtClean="0"/>
              <a:t>11/22/2014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3FC3962A-B7DA-4412-9D74-8B03C7725E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uky.edu/pe/" TargetMode="External"/><Relationship Id="rId2" Type="http://schemas.openxmlformats.org/officeDocument/2006/relationships/hyperlink" Target="mailto:aspayroll@uky.edu" TargetMode="External"/><Relationship Id="rId1" Type="http://schemas.openxmlformats.org/officeDocument/2006/relationships/slideLayout" Target="../slideLayouts/slideLayout2.xml"/><Relationship Id="rId4" Type="http://schemas.openxmlformats.org/officeDocument/2006/relationships/hyperlink" Target="http://www.uky.edu/pe/resources-guid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29000"/>
            <a:ext cx="6400800" cy="1752600"/>
          </a:xfrm>
        </p:spPr>
        <p:txBody>
          <a:bodyPr/>
          <a:lstStyle/>
          <a:p>
            <a:r>
              <a:rPr lang="en-US" dirty="0" smtClean="0">
                <a:solidFill>
                  <a:schemeClr val="tx1"/>
                </a:solidFill>
              </a:rPr>
              <a:t>Review Period:</a:t>
            </a:r>
          </a:p>
          <a:p>
            <a:r>
              <a:rPr lang="en-US" dirty="0" smtClean="0">
                <a:solidFill>
                  <a:schemeClr val="tx1"/>
                </a:solidFill>
              </a:rPr>
              <a:t>January 1, 2014 – December 31, 2014</a:t>
            </a:r>
            <a:endParaRPr lang="en-US" dirty="0">
              <a:solidFill>
                <a:schemeClr val="tx1"/>
              </a:solidFill>
            </a:endParaRPr>
          </a:p>
        </p:txBody>
      </p:sp>
      <p:sp>
        <p:nvSpPr>
          <p:cNvPr id="2" name="Title 1"/>
          <p:cNvSpPr>
            <a:spLocks noGrp="1"/>
          </p:cNvSpPr>
          <p:nvPr>
            <p:ph type="title"/>
          </p:nvPr>
        </p:nvSpPr>
        <p:spPr>
          <a:xfrm>
            <a:off x="762000" y="914400"/>
            <a:ext cx="7772400" cy="1470025"/>
          </a:xfrm>
        </p:spPr>
        <p:txBody>
          <a:bodyPr>
            <a:normAutofit/>
          </a:bodyPr>
          <a:lstStyle/>
          <a:p>
            <a:r>
              <a:rPr lang="en-US" dirty="0" smtClean="0"/>
              <a:t>2014 Staff Performance Evaluations</a:t>
            </a:r>
            <a:endParaRPr lang="en-US" dirty="0"/>
          </a:p>
        </p:txBody>
      </p:sp>
    </p:spTree>
    <p:extLst>
      <p:ext uri="{BB962C8B-B14F-4D97-AF65-F5344CB8AC3E}">
        <p14:creationId xmlns:p14="http://schemas.microsoft.com/office/powerpoint/2010/main" val="2955845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smtClean="0"/>
              <a:t>A&amp;S HR/Payroll Office:  </a:t>
            </a:r>
            <a:r>
              <a:rPr lang="en-US" sz="2400" dirty="0" smtClean="0">
                <a:solidFill>
                  <a:srgbClr val="0000FF"/>
                </a:solidFill>
                <a:hlinkClick r:id="rId2"/>
              </a:rPr>
              <a:t>aspayroll@uky.edu</a:t>
            </a:r>
            <a:endParaRPr lang="en-US" sz="2400" dirty="0" smtClean="0">
              <a:solidFill>
                <a:srgbClr val="0000FF"/>
              </a:solidFill>
            </a:endParaRPr>
          </a:p>
          <a:p>
            <a:pPr marL="0" indent="0">
              <a:buNone/>
            </a:pPr>
            <a:endParaRPr lang="en-US" dirty="0" smtClean="0"/>
          </a:p>
          <a:p>
            <a:pPr marL="0" indent="0">
              <a:buNone/>
            </a:pPr>
            <a:r>
              <a:rPr lang="en-US" dirty="0" smtClean="0"/>
              <a:t>PE Website:  </a:t>
            </a:r>
            <a:r>
              <a:rPr lang="en-US" sz="2400" dirty="0" smtClean="0">
                <a:hlinkClick r:id="rId3"/>
              </a:rPr>
              <a:t>http://www.uky.edu/pe/</a:t>
            </a:r>
            <a:r>
              <a:rPr lang="en-US" sz="2400" dirty="0" smtClean="0"/>
              <a:t> </a:t>
            </a:r>
          </a:p>
          <a:p>
            <a:pPr marL="0" indent="0">
              <a:buNone/>
            </a:pPr>
            <a:endParaRPr lang="en-US" dirty="0"/>
          </a:p>
          <a:p>
            <a:pPr marL="0" indent="0">
              <a:buNone/>
            </a:pPr>
            <a:r>
              <a:rPr lang="en-US" dirty="0" smtClean="0"/>
              <a:t>Step-by-step guides for employees and supervisors:  </a:t>
            </a:r>
            <a:r>
              <a:rPr lang="en-US" sz="2400" dirty="0" smtClean="0">
                <a:hlinkClick r:id="rId4"/>
              </a:rPr>
              <a:t>http://www.uky.edu/pe/resources-guides</a:t>
            </a:r>
            <a:r>
              <a:rPr lang="en-US" sz="2400" dirty="0" smtClean="0"/>
              <a:t> </a:t>
            </a:r>
          </a:p>
          <a:p>
            <a:pPr marL="0" indent="0">
              <a:buNone/>
            </a:pPr>
            <a:endParaRPr lang="en-US" sz="1200" dirty="0" smtClean="0"/>
          </a:p>
          <a:p>
            <a:pPr marL="0" indent="0">
              <a:buNone/>
            </a:pPr>
            <a:endParaRPr lang="en-US" dirty="0" smtClean="0"/>
          </a:p>
          <a:p>
            <a:pPr marL="0" indent="0">
              <a:buNone/>
            </a:pPr>
            <a:r>
              <a:rPr lang="en-US" dirty="0" smtClean="0"/>
              <a:t>Training is available through UK HR, however we will schedule special training sessions specifically for A&amp;S supervisors and employees.</a:t>
            </a:r>
          </a:p>
          <a:p>
            <a:pPr marL="0" indent="0">
              <a:buNone/>
            </a:pPr>
            <a:endParaRPr lang="en-US" dirty="0"/>
          </a:p>
          <a:p>
            <a:pPr marL="0" indent="0">
              <a:buNone/>
            </a:pPr>
            <a:r>
              <a:rPr lang="en-US" dirty="0" smtClean="0"/>
              <a:t>Reminder:  Please contact A&amp;S HR/Payroll with reporting changes and position updates. </a:t>
            </a:r>
            <a:endParaRPr lang="en-US" dirty="0"/>
          </a:p>
        </p:txBody>
      </p:sp>
      <p:sp>
        <p:nvSpPr>
          <p:cNvPr id="2" name="Title 1"/>
          <p:cNvSpPr>
            <a:spLocks noGrp="1"/>
          </p:cNvSpPr>
          <p:nvPr>
            <p:ph type="title"/>
          </p:nvPr>
        </p:nvSpPr>
        <p:spPr/>
        <p:txBody>
          <a:bodyPr/>
          <a:lstStyle/>
          <a:p>
            <a:r>
              <a:rPr lang="en-US" dirty="0" smtClean="0"/>
              <a:t>Resources / Reminders</a:t>
            </a:r>
            <a:endParaRPr lang="en-US" dirty="0"/>
          </a:p>
        </p:txBody>
      </p:sp>
    </p:spTree>
    <p:extLst>
      <p:ext uri="{BB962C8B-B14F-4D97-AF65-F5344CB8AC3E}">
        <p14:creationId xmlns:p14="http://schemas.microsoft.com/office/powerpoint/2010/main" val="3180966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No separate login required!  The online PE system is now available through </a:t>
            </a:r>
            <a:r>
              <a:rPr lang="en-US" dirty="0" err="1" smtClean="0"/>
              <a:t>myUK</a:t>
            </a:r>
            <a:r>
              <a:rPr lang="en-US" dirty="0" smtClean="0"/>
              <a:t> with just a single click.  </a:t>
            </a:r>
          </a:p>
          <a:p>
            <a:pPr marL="0" indent="0">
              <a:buNone/>
            </a:pPr>
            <a:endParaRPr lang="en-US" dirty="0" smtClean="0"/>
          </a:p>
          <a:p>
            <a:r>
              <a:rPr lang="en-US" dirty="0" smtClean="0"/>
              <a:t>Process for completing PEs for Transferring Employees!  It is the supervisor’s responsibility to complete the employee’s PE depending on where the employee worked for the majority of the calendar year.</a:t>
            </a:r>
          </a:p>
          <a:p>
            <a:endParaRPr lang="en-US" dirty="0"/>
          </a:p>
          <a:p>
            <a:r>
              <a:rPr lang="en-US" dirty="0"/>
              <a:t>Campus Core Competencies were part of the PE process last year but we were not required to rate employees on these competencies.  This year we </a:t>
            </a:r>
            <a:r>
              <a:rPr lang="en-US" u="sng" dirty="0"/>
              <a:t>are</a:t>
            </a:r>
            <a:r>
              <a:rPr lang="en-US" dirty="0"/>
              <a:t> </a:t>
            </a:r>
            <a:r>
              <a:rPr lang="en-US" u="sng" dirty="0"/>
              <a:t>required</a:t>
            </a:r>
            <a:r>
              <a:rPr lang="en-US" dirty="0"/>
              <a:t> to rate employees on the campus core competencies, however the ratings will not count towards the employees’ overall PE scores.</a:t>
            </a:r>
          </a:p>
          <a:p>
            <a:pPr marL="45720" indent="0">
              <a:buNone/>
            </a:pPr>
            <a:r>
              <a:rPr lang="en-US" dirty="0" smtClean="0"/>
              <a:t>  </a:t>
            </a:r>
            <a:endParaRPr lang="en-US" dirty="0"/>
          </a:p>
        </p:txBody>
      </p:sp>
      <p:sp>
        <p:nvSpPr>
          <p:cNvPr id="2" name="Title 1"/>
          <p:cNvSpPr>
            <a:spLocks noGrp="1"/>
          </p:cNvSpPr>
          <p:nvPr>
            <p:ph type="title"/>
          </p:nvPr>
        </p:nvSpPr>
        <p:spPr/>
        <p:txBody>
          <a:bodyPr/>
          <a:lstStyle/>
          <a:p>
            <a:r>
              <a:rPr lang="en-US" u="sng" dirty="0" smtClean="0"/>
              <a:t>New this Year</a:t>
            </a:r>
            <a:endParaRPr lang="en-US" u="sng" dirty="0"/>
          </a:p>
        </p:txBody>
      </p:sp>
    </p:spTree>
    <p:extLst>
      <p:ext uri="{BB962C8B-B14F-4D97-AF65-F5344CB8AC3E}">
        <p14:creationId xmlns:p14="http://schemas.microsoft.com/office/powerpoint/2010/main" val="4196317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724400"/>
          </a:xfrm>
        </p:spPr>
        <p:txBody>
          <a:bodyPr>
            <a:normAutofit fontScale="92500" lnSpcReduction="20000"/>
          </a:bodyPr>
          <a:lstStyle/>
          <a:p>
            <a:pPr marL="0" indent="0">
              <a:buNone/>
            </a:pPr>
            <a:r>
              <a:rPr lang="en-US" sz="3000" b="1" dirty="0" smtClean="0"/>
              <a:t>December 2, 2014 </a:t>
            </a:r>
            <a:r>
              <a:rPr lang="en-US" sz="3000" dirty="0" smtClean="0"/>
              <a:t>– </a:t>
            </a:r>
            <a:r>
              <a:rPr lang="en-US" sz="2400" dirty="0" smtClean="0"/>
              <a:t>2014 PEs will be available online</a:t>
            </a:r>
          </a:p>
          <a:p>
            <a:pPr marL="0" indent="0">
              <a:buNone/>
            </a:pPr>
            <a:endParaRPr lang="en-US" sz="800" dirty="0" smtClean="0"/>
          </a:p>
          <a:p>
            <a:pPr marL="0" indent="0">
              <a:buNone/>
            </a:pPr>
            <a:r>
              <a:rPr lang="en-US" sz="3000" b="1" dirty="0" smtClean="0"/>
              <a:t>December 22, 2014 </a:t>
            </a:r>
            <a:r>
              <a:rPr lang="en-US" sz="3000" dirty="0" smtClean="0"/>
              <a:t>– </a:t>
            </a:r>
            <a:r>
              <a:rPr lang="en-US" sz="2400" dirty="0"/>
              <a:t>Deadline for A&amp;S supervisors to submit position description updates to A&amp;S HR/Payroll </a:t>
            </a:r>
            <a:r>
              <a:rPr lang="en-US" sz="2400" dirty="0" smtClean="0"/>
              <a:t>Office</a:t>
            </a:r>
          </a:p>
          <a:p>
            <a:pPr marL="0" indent="0">
              <a:buNone/>
            </a:pPr>
            <a:endParaRPr lang="en-US" sz="800" dirty="0"/>
          </a:p>
          <a:p>
            <a:pPr marL="0" indent="0">
              <a:buNone/>
            </a:pPr>
            <a:r>
              <a:rPr lang="en-US" sz="3000" b="1" dirty="0" smtClean="0"/>
              <a:t>January 16, 2015 </a:t>
            </a:r>
            <a:r>
              <a:rPr lang="en-US" sz="3000" dirty="0" smtClean="0"/>
              <a:t>– </a:t>
            </a:r>
            <a:r>
              <a:rPr lang="en-US" sz="2400" dirty="0"/>
              <a:t>Deadline for A&amp;S HR/Payroll to submit updates to UK HR on position descriptions in order to be part of the </a:t>
            </a:r>
            <a:r>
              <a:rPr lang="en-US" sz="2400" dirty="0" smtClean="0"/>
              <a:t>2014 </a:t>
            </a:r>
            <a:r>
              <a:rPr lang="en-US" sz="2400" dirty="0"/>
              <a:t>PE </a:t>
            </a:r>
            <a:r>
              <a:rPr lang="en-US" sz="2400" dirty="0" smtClean="0"/>
              <a:t>process</a:t>
            </a:r>
          </a:p>
          <a:p>
            <a:pPr marL="0" indent="0">
              <a:buNone/>
            </a:pPr>
            <a:endParaRPr lang="en-US" sz="800" dirty="0" smtClean="0"/>
          </a:p>
          <a:p>
            <a:pPr marL="0" indent="0">
              <a:buNone/>
            </a:pPr>
            <a:r>
              <a:rPr lang="en-US" sz="3000" b="1" dirty="0"/>
              <a:t>February 18, 2015 </a:t>
            </a:r>
            <a:r>
              <a:rPr lang="en-US" sz="2400" dirty="0" smtClean="0"/>
              <a:t>– A&amp;S deadline for supervisors to submit completed online PEs to allow for second level approval</a:t>
            </a:r>
          </a:p>
          <a:p>
            <a:pPr marL="0" indent="0">
              <a:buNone/>
            </a:pPr>
            <a:endParaRPr lang="en-US" sz="800" dirty="0"/>
          </a:p>
          <a:p>
            <a:pPr marL="0" indent="0">
              <a:buNone/>
            </a:pPr>
            <a:r>
              <a:rPr lang="en-US" sz="3000" b="1" dirty="0"/>
              <a:t>March 2, </a:t>
            </a:r>
            <a:r>
              <a:rPr lang="en-US" sz="3000" b="1" dirty="0" smtClean="0"/>
              <a:t>2015 </a:t>
            </a:r>
            <a:r>
              <a:rPr lang="en-US" sz="2400" dirty="0" smtClean="0"/>
              <a:t>– University deadline to submit completed online PEs</a:t>
            </a:r>
            <a:endParaRPr lang="en-US" sz="2400"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841605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AutoNum type="arabicPeriod"/>
            </a:pPr>
            <a:r>
              <a:rPr lang="en-US" sz="2400" dirty="0" smtClean="0"/>
              <a:t>Once PEs are available on Dec 2, supervisors should check to ensure they have access to the PEs for their direct reports. </a:t>
            </a:r>
          </a:p>
          <a:p>
            <a:pPr marL="0" indent="0">
              <a:buNone/>
              <a:tabLst>
                <a:tab pos="511175" algn="l"/>
              </a:tabLst>
            </a:pPr>
            <a:r>
              <a:rPr lang="en-US" dirty="0"/>
              <a:t>	</a:t>
            </a:r>
            <a:r>
              <a:rPr lang="en-US" sz="1900" dirty="0" smtClean="0"/>
              <a:t>- Contact A&amp;S HR/Payroll Office with reporting issues</a:t>
            </a:r>
          </a:p>
          <a:p>
            <a:pPr marL="0" indent="0">
              <a:buNone/>
            </a:pPr>
            <a:endParaRPr lang="en-US" sz="2100" dirty="0" smtClean="0"/>
          </a:p>
          <a:p>
            <a:pPr marL="514350" indent="-514350">
              <a:buAutoNum type="arabicPeriod" startAt="2"/>
            </a:pPr>
            <a:r>
              <a:rPr lang="en-US" sz="2400" dirty="0" smtClean="0"/>
              <a:t>Employees and supervisors should review the MJRs and Essential Functions to ensure accuracy. Any discrepancies should be discussed with supervisor. </a:t>
            </a:r>
          </a:p>
          <a:p>
            <a:pPr marL="631825" indent="-631825">
              <a:buNone/>
              <a:tabLst>
                <a:tab pos="511175" algn="l"/>
              </a:tabLst>
            </a:pPr>
            <a:r>
              <a:rPr lang="en-US" dirty="0" smtClean="0"/>
              <a:t> 	</a:t>
            </a:r>
            <a:r>
              <a:rPr lang="en-US" sz="1900" dirty="0" smtClean="0"/>
              <a:t>- Contact A&amp;S HR/Payroll Office to update/correct any MJRs and/or Essential Functions</a:t>
            </a:r>
          </a:p>
          <a:p>
            <a:pPr marL="631825" indent="-631825">
              <a:buNone/>
              <a:tabLst>
                <a:tab pos="511175" algn="l"/>
              </a:tabLst>
            </a:pPr>
            <a:r>
              <a:rPr lang="en-US" sz="1900" dirty="0"/>
              <a:t>	</a:t>
            </a:r>
            <a:r>
              <a:rPr lang="en-US" sz="1900" dirty="0" smtClean="0"/>
              <a:t>- Position descriptions requiring changes in duties of 50% or more will need prior review/approval from the Chief of Staff before changes can be submitted to the UK HR  office.</a:t>
            </a:r>
          </a:p>
          <a:p>
            <a:pPr marL="0" indent="0">
              <a:buNone/>
            </a:pPr>
            <a:endParaRPr lang="en-US" sz="1400" dirty="0" smtClean="0"/>
          </a:p>
          <a:p>
            <a:pPr marL="0" indent="0">
              <a:buNone/>
            </a:pPr>
            <a:endParaRPr lang="en-US" dirty="0"/>
          </a:p>
        </p:txBody>
      </p:sp>
      <p:sp>
        <p:nvSpPr>
          <p:cNvPr id="2" name="Title 1"/>
          <p:cNvSpPr>
            <a:spLocks noGrp="1"/>
          </p:cNvSpPr>
          <p:nvPr>
            <p:ph type="title"/>
          </p:nvPr>
        </p:nvSpPr>
        <p:spPr/>
        <p:txBody>
          <a:bodyPr/>
          <a:lstStyle/>
          <a:p>
            <a:r>
              <a:rPr lang="en-US" dirty="0" smtClean="0"/>
              <a:t>PE Preparation</a:t>
            </a:r>
            <a:endParaRPr lang="en-US" dirty="0"/>
          </a:p>
        </p:txBody>
      </p:sp>
    </p:spTree>
    <p:extLst>
      <p:ext uri="{BB962C8B-B14F-4D97-AF65-F5344CB8AC3E}">
        <p14:creationId xmlns:p14="http://schemas.microsoft.com/office/powerpoint/2010/main" val="1096268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startAt="3"/>
              <a:tabLst>
                <a:tab pos="511175" algn="l"/>
              </a:tabLst>
            </a:pPr>
            <a:r>
              <a:rPr lang="en-US" sz="2400" dirty="0" smtClean="0"/>
              <a:t>Job</a:t>
            </a:r>
            <a:r>
              <a:rPr lang="en-US" sz="2200" dirty="0" smtClean="0"/>
              <a:t> </a:t>
            </a:r>
            <a:r>
              <a:rPr lang="en-US" sz="2200" dirty="0"/>
              <a:t>Standards should be determined by the supervisor with input from the employee before the employee completes his/her Self Evaluation</a:t>
            </a:r>
            <a:r>
              <a:rPr lang="en-US" sz="2200" dirty="0" smtClean="0"/>
              <a:t>.  Job standards from last year will not roll to this year’s PE.  If job standards from the 2013 PE are appropriate for this review period, they can be copied from the 2013 PE which are still available.</a:t>
            </a:r>
          </a:p>
          <a:p>
            <a:pPr marL="514350" indent="-514350">
              <a:buAutoNum type="arabicPeriod" startAt="3"/>
              <a:tabLst>
                <a:tab pos="511175" algn="l"/>
              </a:tabLst>
            </a:pPr>
            <a:endParaRPr lang="en-US" dirty="0">
              <a:solidFill>
                <a:srgbClr val="FF0000"/>
              </a:solidFill>
            </a:endParaRPr>
          </a:p>
          <a:p>
            <a:pPr marL="0" indent="0">
              <a:buNone/>
            </a:pPr>
            <a:endParaRPr lang="en-US" dirty="0"/>
          </a:p>
        </p:txBody>
      </p:sp>
      <p:sp>
        <p:nvSpPr>
          <p:cNvPr id="2" name="Title 1"/>
          <p:cNvSpPr>
            <a:spLocks noGrp="1"/>
          </p:cNvSpPr>
          <p:nvPr>
            <p:ph type="title"/>
          </p:nvPr>
        </p:nvSpPr>
        <p:spPr/>
        <p:txBody>
          <a:bodyPr/>
          <a:lstStyle/>
          <a:p>
            <a:r>
              <a:rPr lang="en-US" dirty="0"/>
              <a:t>PE </a:t>
            </a:r>
            <a:r>
              <a:rPr lang="en-US" dirty="0" smtClean="0"/>
              <a:t>Preparation </a:t>
            </a:r>
            <a:r>
              <a:rPr lang="en-US" sz="3200" dirty="0" smtClean="0"/>
              <a:t>(continued)</a:t>
            </a:r>
            <a:endParaRPr lang="en-US" sz="3200" dirty="0"/>
          </a:p>
        </p:txBody>
      </p:sp>
    </p:spTree>
    <p:extLst>
      <p:ext uri="{BB962C8B-B14F-4D97-AF65-F5344CB8AC3E}">
        <p14:creationId xmlns:p14="http://schemas.microsoft.com/office/powerpoint/2010/main" val="235737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425575" indent="-1425575">
              <a:buNone/>
              <a:tabLst>
                <a:tab pos="1425575" algn="l"/>
              </a:tabLst>
            </a:pPr>
            <a:r>
              <a:rPr lang="en-US" dirty="0" smtClean="0"/>
              <a:t>Step 1 –	</a:t>
            </a:r>
            <a:r>
              <a:rPr lang="en-US" sz="2600" dirty="0" smtClean="0"/>
              <a:t>UK HR releases PEs</a:t>
            </a:r>
          </a:p>
          <a:p>
            <a:pPr marL="0" indent="0">
              <a:buNone/>
            </a:pPr>
            <a:endParaRPr lang="en-US" sz="1400" dirty="0" smtClean="0"/>
          </a:p>
          <a:p>
            <a:pPr marL="1425575" indent="-1425575">
              <a:buNone/>
              <a:tabLst>
                <a:tab pos="1425575" algn="l"/>
              </a:tabLst>
            </a:pPr>
            <a:r>
              <a:rPr lang="en-US" dirty="0" smtClean="0"/>
              <a:t>Step 2 –	</a:t>
            </a:r>
            <a:r>
              <a:rPr lang="en-US" sz="2600" dirty="0" smtClean="0"/>
              <a:t>Direct </a:t>
            </a:r>
            <a:r>
              <a:rPr lang="en-US" sz="2600" dirty="0"/>
              <a:t>reports and MJRs/Essential Functions are reviewed </a:t>
            </a:r>
            <a:r>
              <a:rPr lang="en-US" sz="2600" dirty="0" smtClean="0"/>
              <a:t>by employees/supervisors and </a:t>
            </a:r>
            <a:r>
              <a:rPr lang="en-US" sz="2600" dirty="0"/>
              <a:t>updated </a:t>
            </a:r>
            <a:r>
              <a:rPr lang="en-US" sz="2600" dirty="0" smtClean="0"/>
              <a:t>by A&amp;S HR/Payroll if </a:t>
            </a:r>
            <a:r>
              <a:rPr lang="en-US" sz="2600" dirty="0"/>
              <a:t>necessary</a:t>
            </a:r>
          </a:p>
          <a:p>
            <a:pPr marL="0" indent="0">
              <a:buNone/>
            </a:pPr>
            <a:endParaRPr lang="en-US" sz="1400" dirty="0"/>
          </a:p>
          <a:p>
            <a:pPr marL="1425575" indent="-1425575">
              <a:buNone/>
              <a:tabLst>
                <a:tab pos="1425575" algn="l"/>
              </a:tabLst>
            </a:pPr>
            <a:r>
              <a:rPr lang="en-US" dirty="0" smtClean="0"/>
              <a:t>Step 3 –	</a:t>
            </a:r>
            <a:r>
              <a:rPr lang="en-US" sz="2600" dirty="0" smtClean="0"/>
              <a:t>Job standards are determined and entered on PE (or copied from previous year if appropriate)</a:t>
            </a:r>
          </a:p>
          <a:p>
            <a:pPr marL="0" indent="0">
              <a:buNone/>
            </a:pPr>
            <a:endParaRPr lang="en-US" sz="1400" dirty="0"/>
          </a:p>
          <a:p>
            <a:pPr marL="1425575" indent="-1425575">
              <a:buNone/>
              <a:tabLst>
                <a:tab pos="1425575" algn="l"/>
              </a:tabLst>
            </a:pPr>
            <a:r>
              <a:rPr lang="en-US" dirty="0" smtClean="0"/>
              <a:t>Step 4 –	</a:t>
            </a:r>
            <a:r>
              <a:rPr lang="en-US" sz="2600" dirty="0" smtClean="0"/>
              <a:t>Employee </a:t>
            </a:r>
            <a:r>
              <a:rPr lang="en-US" sz="2600" dirty="0"/>
              <a:t>completes and submits Self </a:t>
            </a:r>
            <a:r>
              <a:rPr lang="en-US" sz="2600" dirty="0" smtClean="0"/>
              <a:t>Evaluation</a:t>
            </a:r>
          </a:p>
          <a:p>
            <a:pPr marL="0" indent="0">
              <a:buNone/>
            </a:pPr>
            <a:endParaRPr lang="en-US" sz="1400" dirty="0"/>
          </a:p>
          <a:p>
            <a:pPr marL="1425575" indent="-1425575">
              <a:buNone/>
              <a:tabLst>
                <a:tab pos="1425575" algn="l"/>
              </a:tabLst>
            </a:pPr>
            <a:r>
              <a:rPr lang="en-US" dirty="0" smtClean="0"/>
              <a:t>Step 5 –	</a:t>
            </a:r>
            <a:r>
              <a:rPr lang="en-US" sz="2600" dirty="0" smtClean="0"/>
              <a:t>Supervisor </a:t>
            </a:r>
            <a:r>
              <a:rPr lang="en-US" sz="2600" dirty="0"/>
              <a:t>reviews, adds comments, rates performance, and advances to the “Send to 1:1 Meeting” status</a:t>
            </a:r>
          </a:p>
        </p:txBody>
      </p:sp>
      <p:sp>
        <p:nvSpPr>
          <p:cNvPr id="2" name="Title 1"/>
          <p:cNvSpPr>
            <a:spLocks noGrp="1"/>
          </p:cNvSpPr>
          <p:nvPr>
            <p:ph type="title"/>
          </p:nvPr>
        </p:nvSpPr>
        <p:spPr/>
        <p:txBody>
          <a:bodyPr>
            <a:normAutofit fontScale="90000"/>
          </a:bodyPr>
          <a:lstStyle/>
          <a:p>
            <a:r>
              <a:rPr lang="en-US" dirty="0" smtClean="0"/>
              <a:t>PE Process Overview – </a:t>
            </a:r>
            <a:r>
              <a:rPr lang="en-US" sz="3600" dirty="0" smtClean="0"/>
              <a:t>From Start to Finish</a:t>
            </a:r>
            <a:endParaRPr lang="en-US" sz="3600" dirty="0"/>
          </a:p>
        </p:txBody>
      </p:sp>
    </p:spTree>
    <p:extLst>
      <p:ext uri="{BB962C8B-B14F-4D97-AF65-F5344CB8AC3E}">
        <p14:creationId xmlns:p14="http://schemas.microsoft.com/office/powerpoint/2010/main" val="231203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1425575" indent="-1425575">
              <a:buNone/>
              <a:tabLst>
                <a:tab pos="1425575" algn="l"/>
              </a:tabLst>
            </a:pPr>
            <a:r>
              <a:rPr lang="en-US" dirty="0" smtClean="0"/>
              <a:t>Step 6 –	</a:t>
            </a:r>
            <a:r>
              <a:rPr lang="en-US" sz="2400" dirty="0" smtClean="0"/>
              <a:t>PE is parked at the 1:1 Meeting step to allow second-level management review before the 1:1 Meeting is held</a:t>
            </a:r>
          </a:p>
          <a:p>
            <a:pPr marL="0" indent="0">
              <a:buNone/>
            </a:pPr>
            <a:endParaRPr lang="en-US" sz="1300" dirty="0"/>
          </a:p>
          <a:p>
            <a:pPr marL="1425575" indent="-1425575">
              <a:buNone/>
              <a:tabLst>
                <a:tab pos="1425575" algn="l"/>
              </a:tabLst>
            </a:pPr>
            <a:r>
              <a:rPr lang="en-US" dirty="0" smtClean="0"/>
              <a:t>Step 7 –	</a:t>
            </a:r>
            <a:r>
              <a:rPr lang="en-US" sz="2400" dirty="0" smtClean="0"/>
              <a:t>Supervisor </a:t>
            </a:r>
            <a:r>
              <a:rPr lang="en-US" sz="2400" dirty="0"/>
              <a:t>will meet with each employee to review the PE after the second-level review/approval</a:t>
            </a:r>
          </a:p>
          <a:p>
            <a:pPr marL="0" indent="0">
              <a:buNone/>
            </a:pPr>
            <a:endParaRPr lang="en-US" sz="1300" dirty="0"/>
          </a:p>
          <a:p>
            <a:pPr marL="1425575" indent="-1425575">
              <a:buNone/>
              <a:tabLst>
                <a:tab pos="1425575" algn="l"/>
              </a:tabLst>
            </a:pPr>
            <a:r>
              <a:rPr lang="en-US" dirty="0" smtClean="0"/>
              <a:t>Step 8 –	</a:t>
            </a:r>
            <a:r>
              <a:rPr lang="en-US" sz="2400" dirty="0" smtClean="0"/>
              <a:t>Supervisor </a:t>
            </a:r>
            <a:r>
              <a:rPr lang="en-US" sz="2400" dirty="0"/>
              <a:t>can make edits to the PE after the 1:1 Meeting and then “Send to Employee for Signature</a:t>
            </a:r>
            <a:r>
              <a:rPr lang="en-US" sz="2400" dirty="0" smtClean="0"/>
              <a:t>”</a:t>
            </a:r>
          </a:p>
          <a:p>
            <a:pPr marL="0" indent="0">
              <a:buNone/>
            </a:pPr>
            <a:endParaRPr lang="en-US" sz="1300" dirty="0"/>
          </a:p>
          <a:p>
            <a:pPr marL="1425575" indent="-1425575">
              <a:buNone/>
              <a:tabLst>
                <a:tab pos="1425575" algn="l"/>
              </a:tabLst>
            </a:pPr>
            <a:r>
              <a:rPr lang="en-US" dirty="0"/>
              <a:t>Step 9</a:t>
            </a:r>
            <a:r>
              <a:rPr lang="en-US" sz="2400" dirty="0" smtClean="0"/>
              <a:t> –	Employee can add comments and sign electronically which sends the PE form back to the supervisor</a:t>
            </a:r>
          </a:p>
          <a:p>
            <a:pPr marL="0" indent="0">
              <a:buNone/>
            </a:pPr>
            <a:endParaRPr lang="en-US" sz="1300" dirty="0"/>
          </a:p>
          <a:p>
            <a:pPr marL="1425575" indent="-1425575">
              <a:buNone/>
              <a:tabLst>
                <a:tab pos="1425575" algn="l"/>
              </a:tabLst>
            </a:pPr>
            <a:r>
              <a:rPr lang="en-US" dirty="0"/>
              <a:t>Step 10 </a:t>
            </a:r>
            <a:r>
              <a:rPr lang="en-US" sz="2400" dirty="0" smtClean="0"/>
              <a:t>–	Supervisor can add final comments and sign electronically</a:t>
            </a:r>
            <a:endParaRPr lang="en-US" sz="2400" dirty="0"/>
          </a:p>
        </p:txBody>
      </p:sp>
      <p:sp>
        <p:nvSpPr>
          <p:cNvPr id="2" name="Title 1"/>
          <p:cNvSpPr>
            <a:spLocks noGrp="1"/>
          </p:cNvSpPr>
          <p:nvPr>
            <p:ph type="title"/>
          </p:nvPr>
        </p:nvSpPr>
        <p:spPr/>
        <p:txBody>
          <a:bodyPr/>
          <a:lstStyle/>
          <a:p>
            <a:r>
              <a:rPr lang="en-US" dirty="0" smtClean="0"/>
              <a:t>PE Process Overview </a:t>
            </a:r>
            <a:r>
              <a:rPr lang="en-US" sz="2800" dirty="0" smtClean="0"/>
              <a:t>(continued)</a:t>
            </a:r>
            <a:endParaRPr lang="en-US" sz="2800" dirty="0"/>
          </a:p>
        </p:txBody>
      </p:sp>
    </p:spTree>
    <p:extLst>
      <p:ext uri="{BB962C8B-B14F-4D97-AF65-F5344CB8AC3E}">
        <p14:creationId xmlns:p14="http://schemas.microsoft.com/office/powerpoint/2010/main" val="225116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05800" cy="4953000"/>
          </a:xfrm>
        </p:spPr>
        <p:txBody>
          <a:bodyPr>
            <a:noAutofit/>
          </a:bodyPr>
          <a:lstStyle/>
          <a:p>
            <a:pPr marL="0" indent="0">
              <a:buNone/>
            </a:pPr>
            <a:r>
              <a:rPr lang="en-US" sz="1150" b="1" i="1" dirty="0"/>
              <a:t>1 = Does Not Meet Expectations</a:t>
            </a:r>
            <a:endParaRPr lang="en-US" sz="1150" dirty="0"/>
          </a:p>
          <a:p>
            <a:pPr marL="0" lvl="0" indent="0">
              <a:buNone/>
            </a:pPr>
            <a:r>
              <a:rPr lang="en-US" sz="1150" dirty="0" smtClean="0"/>
              <a:t>   - employee </a:t>
            </a:r>
            <a:r>
              <a:rPr lang="en-US" sz="1150" dirty="0"/>
              <a:t>did not consistently meet the job standards </a:t>
            </a:r>
          </a:p>
          <a:p>
            <a:pPr marL="0" lvl="0" indent="0">
              <a:buNone/>
            </a:pPr>
            <a:r>
              <a:rPr lang="en-US" sz="1150" dirty="0" smtClean="0"/>
              <a:t>   - performance </a:t>
            </a:r>
            <a:r>
              <a:rPr lang="en-US" sz="1150" dirty="0"/>
              <a:t>needs improvement in areas of consistent weakness </a:t>
            </a:r>
          </a:p>
          <a:p>
            <a:pPr marL="0" lvl="0" indent="0">
              <a:buNone/>
            </a:pPr>
            <a:r>
              <a:rPr lang="en-US" sz="1150" dirty="0" smtClean="0"/>
              <a:t>   - employee </a:t>
            </a:r>
            <a:r>
              <a:rPr lang="en-US" sz="1150" dirty="0"/>
              <a:t>requires close supervision to meet expectations </a:t>
            </a:r>
          </a:p>
          <a:p>
            <a:pPr marL="0" lvl="0" indent="0">
              <a:buNone/>
            </a:pPr>
            <a:r>
              <a:rPr lang="en-US" sz="1150" dirty="0" smtClean="0"/>
              <a:t>   - if </a:t>
            </a:r>
            <a:r>
              <a:rPr lang="en-US" sz="1150" dirty="0"/>
              <a:t>employee fails to improve, corrective action may be recommended </a:t>
            </a:r>
            <a:endParaRPr lang="en-US" sz="1150" dirty="0" smtClean="0"/>
          </a:p>
          <a:p>
            <a:pPr marL="0" lvl="0" indent="0">
              <a:buNone/>
            </a:pPr>
            <a:endParaRPr lang="en-US" sz="1150" dirty="0"/>
          </a:p>
          <a:p>
            <a:pPr marL="0" indent="0">
              <a:buNone/>
            </a:pPr>
            <a:r>
              <a:rPr lang="en-US" sz="1150" b="1" i="1" dirty="0"/>
              <a:t>2 = Meets Expectations</a:t>
            </a:r>
            <a:endParaRPr lang="en-US" sz="1150" dirty="0"/>
          </a:p>
          <a:p>
            <a:pPr marL="0" lvl="0" indent="0">
              <a:buNone/>
            </a:pPr>
            <a:r>
              <a:rPr lang="en-US" sz="1150" dirty="0" smtClean="0"/>
              <a:t>   - employee </a:t>
            </a:r>
            <a:r>
              <a:rPr lang="en-US" sz="1150" dirty="0"/>
              <a:t>consistently met the job standards </a:t>
            </a:r>
          </a:p>
          <a:p>
            <a:pPr marL="0" lvl="0" indent="0">
              <a:buNone/>
            </a:pPr>
            <a:r>
              <a:rPr lang="en-US" sz="1150" dirty="0" smtClean="0"/>
              <a:t>   - results </a:t>
            </a:r>
            <a:r>
              <a:rPr lang="en-US" sz="1150" dirty="0"/>
              <a:t>were timely and accurate and were produced with minimum supervision </a:t>
            </a:r>
          </a:p>
          <a:p>
            <a:pPr marL="0" lvl="0" indent="0">
              <a:buNone/>
            </a:pPr>
            <a:r>
              <a:rPr lang="en-US" sz="1150" dirty="0" smtClean="0"/>
              <a:t>   - employee </a:t>
            </a:r>
            <a:r>
              <a:rPr lang="en-US" sz="1150" dirty="0"/>
              <a:t>recognized and adjusted well to changes in work situations and assignments </a:t>
            </a:r>
          </a:p>
          <a:p>
            <a:pPr marL="0" lvl="0" indent="0">
              <a:buNone/>
            </a:pPr>
            <a:r>
              <a:rPr lang="en-US" sz="1150" dirty="0" smtClean="0"/>
              <a:t>   - solid</a:t>
            </a:r>
            <a:r>
              <a:rPr lang="en-US" sz="1150" dirty="0"/>
              <a:t>, good performance was the employee's norm </a:t>
            </a:r>
            <a:endParaRPr lang="en-US" sz="1150" dirty="0" smtClean="0"/>
          </a:p>
          <a:p>
            <a:pPr marL="0" lvl="0" indent="0">
              <a:buNone/>
            </a:pPr>
            <a:endParaRPr lang="en-US" sz="1150" dirty="0"/>
          </a:p>
          <a:p>
            <a:pPr marL="0" indent="0">
              <a:buNone/>
            </a:pPr>
            <a:r>
              <a:rPr lang="en-US" sz="1150" b="1" i="1" dirty="0"/>
              <a:t>3 = Occasionally Exceeds Expectations</a:t>
            </a:r>
            <a:endParaRPr lang="en-US" sz="1150" dirty="0"/>
          </a:p>
          <a:p>
            <a:pPr marL="0" lvl="0" indent="0">
              <a:buNone/>
            </a:pPr>
            <a:r>
              <a:rPr lang="en-US" sz="1150" dirty="0" smtClean="0"/>
              <a:t>   - employee </a:t>
            </a:r>
            <a:r>
              <a:rPr lang="en-US" sz="1150" dirty="0"/>
              <a:t>periodically exceeded the job standards </a:t>
            </a:r>
          </a:p>
          <a:p>
            <a:pPr marL="0" lvl="0" indent="0">
              <a:buNone/>
            </a:pPr>
            <a:r>
              <a:rPr lang="en-US" sz="1150" dirty="0" smtClean="0"/>
              <a:t>   - employee </a:t>
            </a:r>
            <a:r>
              <a:rPr lang="en-US" sz="1150" dirty="0"/>
              <a:t>achieved results above expectations </a:t>
            </a:r>
          </a:p>
          <a:p>
            <a:pPr marL="0" lvl="0" indent="0">
              <a:buNone/>
            </a:pPr>
            <a:r>
              <a:rPr lang="en-US" sz="1150" dirty="0" smtClean="0"/>
              <a:t>   - employee </a:t>
            </a:r>
            <a:r>
              <a:rPr lang="en-US" sz="1150" dirty="0"/>
              <a:t>showed exceptional performance and effort from time to time </a:t>
            </a:r>
          </a:p>
          <a:p>
            <a:pPr marL="0" lvl="0" indent="0">
              <a:buNone/>
            </a:pPr>
            <a:r>
              <a:rPr lang="en-US" sz="1150" dirty="0" smtClean="0"/>
              <a:t>   - performance </a:t>
            </a:r>
            <a:r>
              <a:rPr lang="en-US" sz="1150" dirty="0"/>
              <a:t>is sustained and uniformly high with thorough and on time results </a:t>
            </a:r>
            <a:endParaRPr lang="en-US" sz="1150" dirty="0" smtClean="0"/>
          </a:p>
          <a:p>
            <a:pPr marL="0" lvl="0" indent="0">
              <a:buNone/>
            </a:pPr>
            <a:endParaRPr lang="en-US" sz="1150" dirty="0"/>
          </a:p>
          <a:p>
            <a:pPr marL="0" indent="0">
              <a:buNone/>
            </a:pPr>
            <a:r>
              <a:rPr lang="en-US" sz="1150" b="1" i="1" dirty="0"/>
              <a:t>4 = Consistently Exceeds Expectations</a:t>
            </a:r>
            <a:endParaRPr lang="en-US" sz="1150" dirty="0"/>
          </a:p>
          <a:p>
            <a:pPr marL="0" lvl="0" indent="0">
              <a:buNone/>
            </a:pPr>
            <a:r>
              <a:rPr lang="en-US" sz="1150" dirty="0" smtClean="0"/>
              <a:t>   - employee </a:t>
            </a:r>
            <a:r>
              <a:rPr lang="en-US" sz="1150" dirty="0"/>
              <a:t>clearly and consistently exceeded the job standards </a:t>
            </a:r>
          </a:p>
          <a:p>
            <a:pPr marL="0" lvl="0" indent="0">
              <a:buNone/>
            </a:pPr>
            <a:r>
              <a:rPr lang="en-US" sz="1150" dirty="0" smtClean="0"/>
              <a:t>   - exceptional </a:t>
            </a:r>
            <a:r>
              <a:rPr lang="en-US" sz="1150" dirty="0"/>
              <a:t>performance and effort was the employee's norm </a:t>
            </a:r>
          </a:p>
          <a:p>
            <a:pPr marL="0" lvl="0" indent="0">
              <a:buNone/>
            </a:pPr>
            <a:r>
              <a:rPr lang="en-US" sz="1150" dirty="0" smtClean="0"/>
              <a:t>   - employee </a:t>
            </a:r>
            <a:r>
              <a:rPr lang="en-US" sz="1150" dirty="0"/>
              <a:t>achieved results well beyond expectations </a:t>
            </a:r>
          </a:p>
          <a:p>
            <a:pPr marL="0" indent="0">
              <a:buNone/>
            </a:pPr>
            <a:r>
              <a:rPr lang="en-US" sz="1150" dirty="0" smtClean="0"/>
              <a:t>   - employee </a:t>
            </a:r>
            <a:r>
              <a:rPr lang="en-US" sz="1150" dirty="0"/>
              <a:t>contributed unique, innovative and workable solutions to projects and/or problems </a:t>
            </a:r>
          </a:p>
        </p:txBody>
      </p:sp>
      <p:sp>
        <p:nvSpPr>
          <p:cNvPr id="2" name="Title 1"/>
          <p:cNvSpPr>
            <a:spLocks noGrp="1"/>
          </p:cNvSpPr>
          <p:nvPr>
            <p:ph type="title"/>
          </p:nvPr>
        </p:nvSpPr>
        <p:spPr/>
        <p:txBody>
          <a:bodyPr/>
          <a:lstStyle/>
          <a:p>
            <a:r>
              <a:rPr lang="en-US" dirty="0" smtClean="0"/>
              <a:t>Rating Scale</a:t>
            </a:r>
            <a:endParaRPr lang="en-US" dirty="0"/>
          </a:p>
        </p:txBody>
      </p:sp>
    </p:spTree>
    <p:extLst>
      <p:ext uri="{BB962C8B-B14F-4D97-AF65-F5344CB8AC3E}">
        <p14:creationId xmlns:p14="http://schemas.microsoft.com/office/powerpoint/2010/main" val="2694262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While Self Evaluations are required for each A&amp;S staff, it is up to the supervisor whether or not their direct reports are required to self-rate themselves.</a:t>
            </a:r>
          </a:p>
          <a:p>
            <a:endParaRPr lang="en-US" dirty="0">
              <a:solidFill>
                <a:srgbClr val="FF0000"/>
              </a:solidFill>
            </a:endParaRPr>
          </a:p>
          <a:p>
            <a:r>
              <a:rPr lang="en-US" dirty="0" smtClean="0"/>
              <a:t>As in previous years, perfect overall ratings of 4.0 require a letter of justification from the supervisor (</a:t>
            </a:r>
            <a:r>
              <a:rPr lang="en-US" sz="2400" dirty="0" smtClean="0"/>
              <a:t>and possibly second-level supervisor if appropriate</a:t>
            </a:r>
            <a:r>
              <a:rPr lang="en-US" dirty="0" smtClean="0"/>
              <a:t>) to the Dean.</a:t>
            </a:r>
          </a:p>
          <a:p>
            <a:pPr marL="0" indent="0">
              <a:buNone/>
            </a:pPr>
            <a:endParaRPr lang="en-US" dirty="0" smtClean="0">
              <a:solidFill>
                <a:srgbClr val="FF0000"/>
              </a:solidFill>
            </a:endParaRPr>
          </a:p>
          <a:p>
            <a:r>
              <a:rPr lang="en-US" dirty="0" smtClean="0"/>
              <a:t>If an employee receives a rating of “1” on a specific MJR, a Performance Improvement Plan (PIP) must be completed.  Please work with the A&amp;S HR/Payroll Office on this process.</a:t>
            </a:r>
          </a:p>
          <a:p>
            <a:endParaRPr lang="en-US" dirty="0"/>
          </a:p>
        </p:txBody>
      </p:sp>
      <p:sp>
        <p:nvSpPr>
          <p:cNvPr id="2" name="Title 1"/>
          <p:cNvSpPr>
            <a:spLocks noGrp="1"/>
          </p:cNvSpPr>
          <p:nvPr>
            <p:ph type="title"/>
          </p:nvPr>
        </p:nvSpPr>
        <p:spPr/>
        <p:txBody>
          <a:bodyPr/>
          <a:lstStyle/>
          <a:p>
            <a:r>
              <a:rPr lang="en-US" dirty="0" smtClean="0"/>
              <a:t>Rating Considerations</a:t>
            </a:r>
            <a:endParaRPr lang="en-US" dirty="0"/>
          </a:p>
        </p:txBody>
      </p:sp>
    </p:spTree>
    <p:extLst>
      <p:ext uri="{BB962C8B-B14F-4D97-AF65-F5344CB8AC3E}">
        <p14:creationId xmlns:p14="http://schemas.microsoft.com/office/powerpoint/2010/main" val="3050952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289</TotalTime>
  <Words>673</Words>
  <Application>Microsoft Office PowerPoint</Application>
  <PresentationFormat>On-screen Show (4:3)</PresentationFormat>
  <Paragraphs>90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2014 Staff Performance Evaluations</vt:lpstr>
      <vt:lpstr>New this Year</vt:lpstr>
      <vt:lpstr>Timeline</vt:lpstr>
      <vt:lpstr>PE Preparation</vt:lpstr>
      <vt:lpstr>PE Preparation (continued)</vt:lpstr>
      <vt:lpstr>PE Process Overview – From Start to Finish</vt:lpstr>
      <vt:lpstr>PE Process Overview (continued)</vt:lpstr>
      <vt:lpstr>Rating Scale</vt:lpstr>
      <vt:lpstr>Rating Considerations</vt:lpstr>
      <vt:lpstr>Resources / Reminders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Staff Performance Evaluations</dc:title>
  <dc:creator>Matuszak, Stella</dc:creator>
  <cp:lastModifiedBy>Matuszak, Stella</cp:lastModifiedBy>
  <cp:revision>25</cp:revision>
  <cp:lastPrinted>2014-11-18T14:48:28Z</cp:lastPrinted>
  <dcterms:created xsi:type="dcterms:W3CDTF">2014-11-16T14:57:39Z</dcterms:created>
  <dcterms:modified xsi:type="dcterms:W3CDTF">2014-11-22T14:05:58Z</dcterms:modified>
</cp:coreProperties>
</file>